
<file path=[Content_Types].xml><?xml version="1.0" encoding="utf-8"?>
<Types xmlns="http://schemas.openxmlformats.org/package/2006/content-types">
  <Default Extension="xml" ContentType="application/vnd.openxmlformats-officedocument.extended-properties+xml"/>
  <Default Extension="png" ContentType="image/png"/>
  <Default Extension="PhpPresentationReaderPpt2007BkgNjhGPD" ContentType="application/octet-stream"/>
  <Default Extension="PhpPresentationReaderPpt2007BkgdCiKBD" ContentType="application/octet-stream"/>
  <Default Extension="PhpPresentationReaderPpt2007BkgnBbJMD" ContentType="application/octet-stream"/>
  <Default Extension="PhpPresentationReaderPpt2007BkgdkpNJD" ContentType="application/octet-stream"/>
  <Default Extension="PhpPresentationReaderPpt2007BkgiknHoC" ContentType="application/octet-stream"/>
  <Default Extension="PhpPresentationReaderPpt2007BkgOdHNiC" ContentType="application/octet-stream"/>
  <Default Extension="PhpPresentationReaderPpt2007BkgjAEMDD" ContentType="application/octet-stream"/>
  <Default Extension="PhpPresentationReaderPpt2007BkgoBgGGD" ContentType="application/octet-stream"/>
  <Default Extension="PhpPresentationReaderPpt2007BkgedEEfD" ContentType="application/octet-stream"/>
  <Default Extension="PhpPresentationReaderPpt2007BkgCjnMcD" ContentType="application/octet-stream"/>
  <Default Extension="jpeg" ContentType="image/jpeg"/>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s/slide12.xml" ContentType="application/vnd.openxmlformats-officedocument.presentationml.slide+xml"/>
  <Override PartName="/ppt/viewProps.xml" ContentType="application/vnd.openxmlformats-officedocument.presentationml.viewProps+xml"/>
  <Override PartName="/ppt/slides/slide2.xml" ContentType="application/vnd.openxmlformats-officedocument.presentationml.slide+xml"/>
  <Override PartName="/ppt/revisionInfo.xml" ContentType="application/vnd.ms-powerpoint.revisioninfo+xml"/>
  <Override PartName="/ppt/slides/slide6.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tableStyles.xml" ContentType="application/vnd.openxmlformats-officedocument.presentationml.tableStyles+xml"/>
  <Override PartName="/ppt/slides/slide5.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71" r:id="rId7"/>
    <p:sldId id="272" r:id="rId8"/>
    <p:sldId id="276" r:id="rId9"/>
    <p:sldId id="266" r:id="rId10"/>
    <p:sldId id="273" r:id="rId11"/>
    <p:sldId id="274" r:id="rId12"/>
    <p:sldId id="275" r:id="rId13"/>
    <p:sldId id="277" r:id="rId14"/>
    <p:sldId id="269" r:id="rId15"/>
    <p:sldId id="270" r:id="rId1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B6B95D-103B-CC0B-0A8E-56CA19F107CD}" v="1451" dt="2024-11-29T19:51:55.9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9034" autoAdjust="0"/>
    <p:restoredTop sz="94660"/>
  </p:normalViewPr>
  <p:slideViewPr>
    <p:cSldViewPr>
      <p:cViewPr varScale="1">
        <p:scale>
          <a:sx n="103" d="100"/>
          <a:sy n="103" d="100"/>
        </p:scale>
        <p:origin x="1478" y="77"/>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viewProps" Target="/ppt/viewProps.xml" Id="rId18" /><Relationship Type="http://schemas.openxmlformats.org/officeDocument/2006/relationships/slide" Target="/ppt/slides/slide2.xml" Id="rId3" /><Relationship Type="http://schemas.microsoft.com/office/2015/10/relationships/revisionInfo" Target="/ppt/revisionInfo.xml"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presProps" Target="/ppt/presProps.xml" Id="rId17"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tableStyles" Target="/ppt/tableStyles.xml"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9.xml" Id="rId10" /><Relationship Type="http://schemas.openxmlformats.org/officeDocument/2006/relationships/theme" Target="/ppt/theme/theme1.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s>
</file>

<file path=ppt/slideLayouts/_rels/slideLayout1.xml.rels>&#65279;<?xml version="1.0" encoding="utf-8"?><Relationships xmlns="http://schemas.openxmlformats.org/package/2006/relationships"><Relationship Type="http://schemas.openxmlformats.org/officeDocument/2006/relationships/image" Target="/ppt/media/image1.PhpPresentationReaderPpt2007BkgOdHNiC" Id="rId2" /><Relationship Type="http://schemas.openxmlformats.org/officeDocument/2006/relationships/slideMaster" Target="/ppt/slideMasters/slideMaster1.xml" Id="rId1" /></Relationships>
</file>

<file path=ppt/slideLayouts/_rels/slideLayout11.xml.rels>&#65279;<?xml version="1.0" encoding="utf-8"?><Relationships xmlns="http://schemas.openxmlformats.org/package/2006/relationships"><Relationship Type="http://schemas.openxmlformats.org/officeDocument/2006/relationships/image" Target="/ppt/media/image4.PhpPresentationReaderPpt2007BkgjAEMDD" Id="rId2" /><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image" Target="/ppt/media/image2.PhpPresentationReaderPpt2007BkgiknHoC" Id="rId2" /><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image" Target="/ppt/media/image3.PhpPresentationReaderPpt2007BkgdCiKBD" Id="rId2" /><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image" Target="/ppt/media/image6.PhpPresentationReaderPpt2007BkgdkpNJD" Id="rId2" /><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image" Target="/ppt/media/image8.PhpPresentationReaderPpt2007BkgNjhGPD" Id="rId2" /><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image" Target="/ppt/media/image9.PhpPresentationReaderPpt2007BkgCjnMcD" Id="rId2" /><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TITLE_AND_DESCRIPTION_1_3">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BODY">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_ONLY">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1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_TITLE_AND_DESCRIPTION_1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PTION_ONLY_1">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theme" Target="/ppt/theme/theme1.xml" Id="rId13" /><Relationship Type="http://schemas.openxmlformats.org/officeDocument/2006/relationships/slideLayout" Target="/ppt/slideLayouts/slideLayout3.xml" Id="rId3"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slideLayout" Target="/ppt/slideLayouts/slideLayout6.xml" Id="rId6" /><Relationship Type="http://schemas.openxmlformats.org/officeDocument/2006/relationships/slideLayout" Target="/ppt/slideLayouts/slideLayout11.xml" Id="rId11" /><Relationship Type="http://schemas.openxmlformats.org/officeDocument/2006/relationships/slideLayout" Target="/ppt/slideLayouts/slideLayout9.xml" Id="rId9"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633"/>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421883214" r:id="rId1"/>
    <p:sldLayoutId id="2421883215" r:id="rId2"/>
    <p:sldLayoutId id="2421883216" r:id="rId3"/>
    <p:sldLayoutId id="2421883219" r:id="rId6"/>
    <p:sldLayoutId id="2421883221" r:id="rId8"/>
    <p:sldLayoutId id="2421883222" r:id="rId9"/>
    <p:sldLayoutId id="2421883224" r:id="rId11"/>
  </p:sldLayoutIdLst>
  <p:txStyles>
    <p:title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titleStyle>
    <p:body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bodyStyle>
    <p:otherStyle>
      <a:defPPr algn="l">
        <a:defRPr kern="1200"/>
      </a:defPPr>
      <a:lvl1pPr algn="l">
        <a:defRPr sz="1400" kern="1200"/>
      </a:lvl1pPr>
      <a:lvl2pPr algn="l">
        <a:defRPr sz="1400" kern="1200"/>
      </a:lvl2pPr>
      <a:lvl3pPr algn="l">
        <a:defRPr sz="1400" kern="1200"/>
      </a:lvl3pPr>
      <a:lvl4pPr algn="l">
        <a:defRPr sz="1400" kern="1200"/>
      </a:lvl4pPr>
      <a:lvl5pPr algn="l">
        <a:defRPr sz="1400" kern="1200"/>
      </a:lvl5pPr>
      <a:lvl6pPr algn="l">
        <a:defRPr sz="1400" kern="1200"/>
      </a:lvl6pPr>
      <a:lvl7pPr algn="l">
        <a:defRPr sz="1400" kern="1200"/>
      </a:lvl7pPr>
      <a:lvl8pPr algn="l">
        <a:defRPr sz="1400" kern="1200"/>
      </a:lvl8pPr>
      <a:lvl9pPr algn="l">
        <a:defRPr sz="1400" kern="1200"/>
      </a:lvl9pPr>
      <a:extLst/>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image" Target="/ppt/media/image23.png" Id="rId3" /><Relationship Type="http://schemas.openxmlformats.org/officeDocument/2006/relationships/image" Target="/ppt/media/image22.png" Id="rId2" /><Relationship Type="http://schemas.openxmlformats.org/officeDocument/2006/relationships/slideLayout" Target="/ppt/slideLayouts/slideLayout9.xml" Id="rId1" /></Relationships>
</file>

<file path=ppt/slides/_rels/slide11.xml.rels>&#65279;<?xml version="1.0" encoding="utf-8"?><Relationships xmlns="http://schemas.openxmlformats.org/package/2006/relationships"><Relationship Type="http://schemas.openxmlformats.org/officeDocument/2006/relationships/image" Target="/ppt/media/image25.png" Id="rId3" /><Relationship Type="http://schemas.openxmlformats.org/officeDocument/2006/relationships/image" Target="/ppt/media/image24.jpeg" Id="rId2" /><Relationship Type="http://schemas.openxmlformats.org/officeDocument/2006/relationships/slideLayout" Target="/ppt/slideLayouts/slideLayout9.xml"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9.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xml.rels>&#65279;<?xml version="1.0" encoding="utf-8"?><Relationships xmlns="http://schemas.openxmlformats.org/package/2006/relationships"><Relationship Type="http://schemas.openxmlformats.org/officeDocument/2006/relationships/image" Target="/ppt/media/image11.png" Id="rId2" /><Relationship Type="http://schemas.openxmlformats.org/officeDocument/2006/relationships/slideLayout" Target="/ppt/slideLayouts/slideLayout11.xml" Id="rId1" /></Relationships>
</file>

<file path=ppt/slides/_rels/slide5.xml.rels>&#65279;<?xml version="1.0" encoding="utf-8"?><Relationships xmlns="http://schemas.openxmlformats.org/package/2006/relationships"><Relationship Type="http://schemas.openxmlformats.org/officeDocument/2006/relationships/image" Target="/ppt/media/image12.png" Id="rId2" /><Relationship Type="http://schemas.openxmlformats.org/officeDocument/2006/relationships/slideLayout" Target="/ppt/slideLayouts/slideLayout6.xml" Id="rId1" /></Relationships>
</file>

<file path=ppt/slides/_rels/slide6.xml.rels>&#65279;<?xml version="1.0" encoding="utf-8"?><Relationships xmlns="http://schemas.openxmlformats.org/package/2006/relationships"><Relationship Type="http://schemas.openxmlformats.org/officeDocument/2006/relationships/image" Target="/ppt/media/image14.png" Id="rId3" /><Relationship Type="http://schemas.openxmlformats.org/officeDocument/2006/relationships/image" Target="/ppt/media/image13.png" Id="rId2" /><Relationship Type="http://schemas.openxmlformats.org/officeDocument/2006/relationships/slideLayout" Target="/ppt/slideLayouts/slideLayout8.xml" Id="rId1" /><Relationship Type="http://schemas.openxmlformats.org/officeDocument/2006/relationships/image" Target="/ppt/media/image16.png" Id="rId5" /><Relationship Type="http://schemas.openxmlformats.org/officeDocument/2006/relationships/image" Target="/ppt/media/image15.png" Id="rId4" /></Relationships>
</file>

<file path=ppt/slides/_rels/slide7.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image" Target="/ppt/media/image17.png" Id="rId2" /><Relationship Type="http://schemas.openxmlformats.org/officeDocument/2006/relationships/slideLayout" Target="/ppt/slideLayouts/slideLayout8.xml" Id="rId1" /><Relationship Type="http://schemas.openxmlformats.org/officeDocument/2006/relationships/image" Target="/ppt/media/image19.png" Id="rId5" /><Relationship Type="http://schemas.openxmlformats.org/officeDocument/2006/relationships/image" Target="/ppt/media/image15.png" Id="rId4" /></Relationships>
</file>

<file path=ppt/slides/_rels/slide8.xml.rels>&#65279;<?xml version="1.0" encoding="utf-8"?><Relationships xmlns="http://schemas.openxmlformats.org/package/2006/relationships"><Relationship Type="http://schemas.openxmlformats.org/officeDocument/2006/relationships/image" Target="/ppt/media/image21.png" Id="rId3" /><Relationship Type="http://schemas.openxmlformats.org/officeDocument/2006/relationships/image" Target="/ppt/media/image20.png" Id="rId2" /><Relationship Type="http://schemas.openxmlformats.org/officeDocument/2006/relationships/slideLayout" Target="/ppt/slideLayouts/slideLayout8.xml" Id="rId1" /></Relationships>
</file>

<file path=ppt/slides/_rels/slide9.xml.rels>&#65279;<?xml version="1.0" encoding="utf-8"?><Relationships xmlns="http://schemas.openxmlformats.org/package/2006/relationships"><Relationship Type="http://schemas.openxmlformats.org/officeDocument/2006/relationships/slideLayout" Target="/ppt/slideLayouts/slideLayout9.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543050"/>
          <a:ext cx="8229600" cy="3143250"/>
          <a:chOff x="914400" y="1543050"/>
          <a:chExt cx="8229600" cy="3143250"/>
        </a:xfrm>
      </p:grpSpPr>
      <p:sp>
        <p:nvSpPr>
          <p:cNvPr id="2" name="TextBox 1"/>
          <p:cNvSpPr txBox="1"/>
          <p:nvPr/>
        </p:nvSpPr>
        <p:spPr>
          <a:xfrm>
            <a:off x="2123728" y="566018"/>
            <a:ext cx="5486400" cy="2039020"/>
          </a:xfrm>
          <a:prstGeom prst="rect">
            <a:avLst/>
          </a:prstGeom>
          <a:noFill/>
        </p:spPr>
        <p:txBody>
          <a:bodyPr vert="horz" lIns="91440" tIns="45720" rIns="91440" bIns="45720" rtlCol="0" anchor="t" anchorCtr="0">
            <a:spAutoFit/>
          </a:bodyPr>
          <a:lstStyle/>
          <a:p>
            <a:pPr>
              <a:lnSpc>
                <a:spcPct val="107000"/>
              </a:lnSpc>
              <a:spcAft>
                <a:spcPts val="480"/>
              </a:spcAft>
            </a:pPr>
            <a:r>
              <a:rPr lang="en-IN" sz="4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Temporal and Spatial Dynamics of Land Cover and Soil Erosion</a:t>
            </a:r>
          </a:p>
        </p:txBody>
      </p:sp>
      <p:sp>
        <p:nvSpPr>
          <p:cNvPr id="3" name="TextBox 2"/>
          <p:cNvSpPr txBox="1"/>
          <p:nvPr/>
        </p:nvSpPr>
        <p:spPr>
          <a:xfrm>
            <a:off x="2195736" y="2787774"/>
            <a:ext cx="7315200" cy="1096519"/>
          </a:xfrm>
          <a:prstGeom prst="rect">
            <a:avLst/>
          </a:prstGeom>
          <a:noFill/>
        </p:spPr>
        <p:txBody>
          <a:bodyPr vert="horz" lIns="91440" tIns="45720" rIns="91440" bIns="45720" rtlCol="0" anchor="t" anchorCtr="0">
            <a:spAutoFit/>
          </a:bodyPr>
          <a:lstStyle/>
          <a:p>
            <a:pPr>
              <a:lnSpc>
                <a:spcPct val="107000"/>
              </a:lnSpc>
              <a:spcAft>
                <a:spcPts val="480"/>
              </a:spcAft>
            </a:pPr>
            <a:r>
              <a:rPr lang="en-IN"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Siddeshwar</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Kagatikar</a:t>
            </a: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(IMT2022026)</a:t>
            </a:r>
          </a:p>
          <a:p>
            <a:pPr>
              <a:lnSpc>
                <a:spcPct val="107000"/>
              </a:lnSpc>
              <a:spcAft>
                <a:spcPts val="480"/>
              </a:spcAft>
            </a:pPr>
            <a:r>
              <a:rPr lang="en-IN"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Hemant Gupta (IMT2022030)</a:t>
            </a:r>
          </a:p>
          <a:p>
            <a:pPr>
              <a:lnSpc>
                <a:spcPct val="107000"/>
              </a:lnSpc>
              <a:spcAft>
                <a:spcPts val="48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Bhavya Kapadia (IMT2022095)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24225"/>
          <a:chOff x="914400" y="1028700"/>
          <a:chExt cx="8229600" cy="3324225"/>
        </a:xfrm>
      </p:grpSpPr>
      <p:sp>
        <p:nvSpPr>
          <p:cNvPr id="2" name="TextBox 1"/>
          <p:cNvSpPr txBox="1"/>
          <p:nvPr/>
        </p:nvSpPr>
        <p:spPr>
          <a:xfrm>
            <a:off x="1475656" y="81687"/>
            <a:ext cx="7578390" cy="707886"/>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ea typeface="Calibri"/>
                <a:cs typeface="Calibri"/>
              </a:rPr>
              <a:t>Soil Erosion Analysis - 2015</a:t>
            </a:r>
            <a:endParaRPr lang="en-US" sz="4000" b="1" u="none" strike="noStrike" cap="none" spc="0" dirty="0">
              <a:solidFill>
                <a:srgbClr val="FFAB40">
                  <a:alpha val="100000"/>
                </a:srgbClr>
              </a:solidFill>
              <a:latin typeface="Calibri"/>
              <a:ea typeface="Calibri"/>
              <a:cs typeface="Calibri"/>
            </a:endParaRPr>
          </a:p>
        </p:txBody>
      </p:sp>
      <p:pic>
        <p:nvPicPr>
          <p:cNvPr id="4" name="Picture 3" descr="A white background with pink lines&#10;&#10;Description automatically generated">
            <a:extLst>
              <a:ext uri="{FF2B5EF4-FFF2-40B4-BE49-F238E27FC236}">
                <a16:creationId xmlns:a16="http://schemas.microsoft.com/office/drawing/2014/main" id="{1E1DEB87-6119-1B73-71B4-C06F6B219DFF}"/>
              </a:ext>
            </a:extLst>
          </p:cNvPr>
          <p:cNvPicPr>
            <a:picLocks noChangeAspect="1"/>
          </p:cNvPicPr>
          <p:nvPr/>
        </p:nvPicPr>
        <p:blipFill>
          <a:blip r:embed="rId2"/>
          <a:stretch>
            <a:fillRect/>
          </a:stretch>
        </p:blipFill>
        <p:spPr>
          <a:xfrm>
            <a:off x="646697" y="789573"/>
            <a:ext cx="7895723" cy="2957522"/>
          </a:xfrm>
          <a:prstGeom prst="rect">
            <a:avLst/>
          </a:prstGeom>
        </p:spPr>
      </p:pic>
      <p:pic>
        <p:nvPicPr>
          <p:cNvPr id="6" name="Picture 5">
            <a:extLst>
              <a:ext uri="{FF2B5EF4-FFF2-40B4-BE49-F238E27FC236}">
                <a16:creationId xmlns:a16="http://schemas.microsoft.com/office/drawing/2014/main" id="{90000EE2-98E0-402A-1F2D-A83C4F4ECD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697" y="789573"/>
            <a:ext cx="7957752" cy="3726393"/>
          </a:xfrm>
          <a:prstGeom prst="rect">
            <a:avLst/>
          </a:prstGeom>
        </p:spPr>
      </p:pic>
    </p:spTree>
    <p:extLst>
      <p:ext uri="{BB962C8B-B14F-4D97-AF65-F5344CB8AC3E}">
        <p14:creationId xmlns:p14="http://schemas.microsoft.com/office/powerpoint/2010/main" val="377877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24225"/>
          <a:chOff x="914400" y="1028700"/>
          <a:chExt cx="8229600" cy="3324225"/>
        </a:xfrm>
      </p:grpSpPr>
      <p:sp>
        <p:nvSpPr>
          <p:cNvPr id="2" name="TextBox 1"/>
          <p:cNvSpPr txBox="1"/>
          <p:nvPr/>
        </p:nvSpPr>
        <p:spPr>
          <a:xfrm>
            <a:off x="1619672" y="87080"/>
            <a:ext cx="7585910" cy="707886"/>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ea typeface="Calibri"/>
                <a:cs typeface="Calibri"/>
              </a:rPr>
              <a:t>Soil Erosion Analysis - 2020</a:t>
            </a:r>
            <a:endParaRPr lang="en-US" sz="4000" b="1" u="none" strike="noStrike" cap="none" spc="0" dirty="0">
              <a:solidFill>
                <a:srgbClr val="FFAB40">
                  <a:alpha val="100000"/>
                </a:srgbClr>
              </a:solidFill>
              <a:latin typeface="Calibri"/>
              <a:ea typeface="Calibri"/>
              <a:cs typeface="Calibri"/>
            </a:endParaRPr>
          </a:p>
        </p:txBody>
      </p:sp>
      <p:pic>
        <p:nvPicPr>
          <p:cNvPr id="8" name="Picture 7">
            <a:extLst>
              <a:ext uri="{FF2B5EF4-FFF2-40B4-BE49-F238E27FC236}">
                <a16:creationId xmlns:a16="http://schemas.microsoft.com/office/drawing/2014/main" id="{8465582D-6312-9FE9-3084-0AD531605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805082"/>
            <a:ext cx="7865644" cy="2979161"/>
          </a:xfrm>
          <a:prstGeom prst="rect">
            <a:avLst/>
          </a:prstGeom>
        </p:spPr>
      </p:pic>
      <p:pic>
        <p:nvPicPr>
          <p:cNvPr id="4" name="Picture 3">
            <a:extLst>
              <a:ext uri="{FF2B5EF4-FFF2-40B4-BE49-F238E27FC236}">
                <a16:creationId xmlns:a16="http://schemas.microsoft.com/office/drawing/2014/main" id="{F9BE95AD-3A60-8A4E-EB60-E011C8C7C1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046" y="812768"/>
            <a:ext cx="7865644" cy="3847213"/>
          </a:xfrm>
          <a:prstGeom prst="rect">
            <a:avLst/>
          </a:prstGeom>
        </p:spPr>
      </p:pic>
    </p:spTree>
    <p:extLst>
      <p:ext uri="{BB962C8B-B14F-4D97-AF65-F5344CB8AC3E}">
        <p14:creationId xmlns:p14="http://schemas.microsoft.com/office/powerpoint/2010/main" val="186673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24225"/>
          <a:chOff x="914400" y="1028700"/>
          <a:chExt cx="8229600" cy="3324225"/>
        </a:xfrm>
      </p:grpSpPr>
      <p:sp>
        <p:nvSpPr>
          <p:cNvPr id="2" name="TextBox 1"/>
          <p:cNvSpPr txBox="1"/>
          <p:nvPr/>
        </p:nvSpPr>
        <p:spPr>
          <a:xfrm>
            <a:off x="2123728" y="123478"/>
            <a:ext cx="7871660" cy="1138773"/>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rPr>
              <a:t>Results – Soil Erosion </a:t>
            </a:r>
          </a:p>
          <a:p>
            <a:endParaRPr lang="en-US" sz="2800" b="1" dirty="0">
              <a:solidFill>
                <a:srgbClr val="FFAB40">
                  <a:alpha val="100000"/>
                </a:srgbClr>
              </a:solidFill>
              <a:latin typeface="Calibri"/>
              <a:ea typeface="Calibri"/>
              <a:cs typeface="Calibri"/>
            </a:endParaRPr>
          </a:p>
        </p:txBody>
      </p:sp>
      <p:sp>
        <p:nvSpPr>
          <p:cNvPr id="4" name="TextBox 3">
            <a:extLst>
              <a:ext uri="{FF2B5EF4-FFF2-40B4-BE49-F238E27FC236}">
                <a16:creationId xmlns:a16="http://schemas.microsoft.com/office/drawing/2014/main" id="{9E157425-0C90-C8F8-96B4-C4601BD95E5C}"/>
              </a:ext>
            </a:extLst>
          </p:cNvPr>
          <p:cNvSpPr txBox="1"/>
          <p:nvPr/>
        </p:nvSpPr>
        <p:spPr>
          <a:xfrm>
            <a:off x="338388" y="1022684"/>
            <a:ext cx="846722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2"/>
                </a:solidFill>
                <a:ea typeface="+mn-lt"/>
                <a:cs typeface="+mn-lt"/>
              </a:rPr>
              <a:t>In 2020, darker patches are observed in the northeast compared to 2015.</a:t>
            </a:r>
          </a:p>
          <a:p>
            <a:endParaRPr lang="en-US" dirty="0">
              <a:solidFill>
                <a:schemeClr val="bg1"/>
              </a:solidFill>
              <a:ea typeface="+mn-lt"/>
              <a:cs typeface="+mn-lt"/>
            </a:endParaRPr>
          </a:p>
          <a:p>
            <a:pPr marL="285750" indent="-285750">
              <a:buFont typeface="Arial"/>
              <a:buChar char="•"/>
            </a:pPr>
            <a:r>
              <a:rPr lang="en-US" dirty="0">
                <a:solidFill>
                  <a:srgbClr val="92D050"/>
                </a:solidFill>
                <a:ea typeface="+mn-lt"/>
                <a:cs typeface="+mn-lt"/>
              </a:rPr>
              <a:t>The central region also shows darker patches in 2020, indicating increased erosion.</a:t>
            </a:r>
          </a:p>
          <a:p>
            <a:endParaRPr lang="en-US" dirty="0">
              <a:solidFill>
                <a:schemeClr val="bg1"/>
              </a:solidFill>
              <a:ea typeface="+mn-lt"/>
              <a:cs typeface="+mn-lt"/>
            </a:endParaRPr>
          </a:p>
          <a:p>
            <a:pPr marL="285750" indent="-285750">
              <a:buFont typeface="Arial"/>
              <a:buChar char="•"/>
            </a:pPr>
            <a:r>
              <a:rPr lang="en-US" dirty="0">
                <a:solidFill>
                  <a:srgbClr val="FFFF00"/>
                </a:solidFill>
                <a:ea typeface="+mn-lt"/>
                <a:cs typeface="+mn-lt"/>
              </a:rPr>
              <a:t>Deforestation in the south eastern region has led to a corresponding rise in soil erosion.</a:t>
            </a:r>
          </a:p>
          <a:p>
            <a:endParaRPr lang="en-US" dirty="0">
              <a:solidFill>
                <a:srgbClr val="0070C0"/>
              </a:solidFill>
              <a:ea typeface="+mn-lt"/>
              <a:cs typeface="+mn-lt"/>
            </a:endParaRPr>
          </a:p>
          <a:p>
            <a:pPr>
              <a:buFont typeface="Arial"/>
              <a:buChar char="•"/>
            </a:pPr>
            <a:r>
              <a:rPr lang="en-US" dirty="0">
                <a:solidFill>
                  <a:schemeClr val="bg1"/>
                </a:solidFill>
                <a:ea typeface="+mn-lt"/>
                <a:cs typeface="+mn-lt"/>
              </a:rPr>
              <a:t>    Overall, soil erosion is higher in 2020 (dark regions are more prominent) compared to 2015.</a:t>
            </a:r>
          </a:p>
          <a:p>
            <a:endParaRPr lang="en-US" dirty="0">
              <a:solidFill>
                <a:schemeClr val="bg1"/>
              </a:solidFill>
              <a:ea typeface="Calibri"/>
              <a:cs typeface="Calibri"/>
            </a:endParaRPr>
          </a:p>
        </p:txBody>
      </p:sp>
    </p:spTree>
    <p:extLst>
      <p:ext uri="{BB962C8B-B14F-4D97-AF65-F5344CB8AC3E}">
        <p14:creationId xmlns:p14="http://schemas.microsoft.com/office/powerpoint/2010/main" val="3542310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77EA24-3A35-E760-FA80-2E62401151F1}"/>
              </a:ext>
            </a:extLst>
          </p:cNvPr>
          <p:cNvSpPr txBox="1"/>
          <p:nvPr/>
        </p:nvSpPr>
        <p:spPr>
          <a:xfrm>
            <a:off x="2915816" y="123478"/>
            <a:ext cx="2965684" cy="707886"/>
          </a:xfrm>
          <a:prstGeom prst="rect">
            <a:avLst/>
          </a:prstGeom>
          <a:noFill/>
        </p:spPr>
        <p:txBody>
          <a:bodyPr wrap="none" rtlCol="0">
            <a:spAutoFit/>
          </a:bodyPr>
          <a:lstStyle/>
          <a:p>
            <a:r>
              <a:rPr lang="en-IN" sz="4000" b="1" dirty="0">
                <a:solidFill>
                  <a:srgbClr val="FFC000"/>
                </a:solidFill>
              </a:rPr>
              <a:t>Future Work </a:t>
            </a:r>
          </a:p>
        </p:txBody>
      </p:sp>
      <p:sp>
        <p:nvSpPr>
          <p:cNvPr id="7" name="Rectangle 3">
            <a:extLst>
              <a:ext uri="{FF2B5EF4-FFF2-40B4-BE49-F238E27FC236}">
                <a16:creationId xmlns:a16="http://schemas.microsoft.com/office/drawing/2014/main" id="{0FD731C0-D925-46E5-8F3E-D383E307C344}"/>
              </a:ext>
            </a:extLst>
          </p:cNvPr>
          <p:cNvSpPr>
            <a:spLocks noChangeArrowheads="1"/>
          </p:cNvSpPr>
          <p:nvPr/>
        </p:nvSpPr>
        <p:spPr bwMode="auto">
          <a:xfrm>
            <a:off x="204362" y="703898"/>
            <a:ext cx="734079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FFC000"/>
                </a:solidFill>
                <a:effectLst/>
                <a:latin typeface="+mj-lt"/>
              </a:rPr>
              <a:t>Incorporate wind speed and soil type into the soil erosion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FFC000"/>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FFC000"/>
                </a:solidFill>
                <a:effectLst/>
                <a:latin typeface="+mj-lt"/>
              </a:rPr>
              <a:t>Enhance model accuracy by considering these additional factors.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FFC000"/>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FFC000"/>
                </a:solidFill>
                <a:effectLst/>
                <a:latin typeface="+mj-lt"/>
              </a:rPr>
              <a:t>Improve the model’s applicability across various environmental conditions. </a:t>
            </a:r>
          </a:p>
        </p:txBody>
      </p:sp>
    </p:spTree>
    <p:extLst>
      <p:ext uri="{BB962C8B-B14F-4D97-AF65-F5344CB8AC3E}">
        <p14:creationId xmlns:p14="http://schemas.microsoft.com/office/powerpoint/2010/main" val="895780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5153025"/>
          <a:chOff x="914400" y="1028700"/>
          <a:chExt cx="8229600" cy="5153025"/>
        </a:xfrm>
      </p:grpSpPr>
      <p:sp>
        <p:nvSpPr>
          <p:cNvPr id="2" name="TextBox 1"/>
          <p:cNvSpPr txBox="1"/>
          <p:nvPr/>
        </p:nvSpPr>
        <p:spPr>
          <a:xfrm>
            <a:off x="1828800" y="1028700"/>
            <a:ext cx="5486400" cy="57150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a:solidFill>
                  <a:srgbClr val="FFAB40">
                    <a:alpha val="100000"/>
                  </a:srgbClr>
                </a:solidFill>
                <a:latin typeface="Calibri"/>
              </a:rPr>
              <a:t>Conclusion</a:t>
            </a:r>
          </a:p>
        </p:txBody>
      </p:sp>
      <p:sp>
        <p:nvSpPr>
          <p:cNvPr id="3" name="TextBox 2"/>
          <p:cNvSpPr txBox="1"/>
          <p:nvPr/>
        </p:nvSpPr>
        <p:spPr>
          <a:xfrm>
            <a:off x="914400" y="1800225"/>
            <a:ext cx="7315200" cy="1421928"/>
          </a:xfrm>
          <a:prstGeom prst="rect">
            <a:avLst/>
          </a:prstGeom>
          <a:noFill/>
        </p:spPr>
        <p:txBody>
          <a:bodyPr vert="horz" lIns="91440" tIns="45720" rIns="91440" bIns="45720" rtlCol="0" anchor="t" anchorCtr="0">
            <a:spAutoFit/>
          </a:bodyPr>
          <a:lstStyle/>
          <a:p>
            <a:pPr marL="0" marR="0" lvl="0" indent="0" algn="ctr" rtl="0" fontAlgn="t">
              <a:lnSpc>
                <a:spcPct val="120000"/>
              </a:lnSpc>
              <a:spcBef>
                <a:spcPts val="0"/>
              </a:spcBef>
              <a:spcAft>
                <a:spcPts val="0"/>
              </a:spcAft>
            </a:pPr>
            <a:r>
              <a:rPr lang="en-US" b="1" u="none" strike="noStrike" cap="none" spc="0" dirty="0">
                <a:solidFill>
                  <a:srgbClr val="FFFFFF">
                    <a:alpha val="100000"/>
                  </a:srgbClr>
                </a:solidFill>
                <a:latin typeface="Calibri"/>
              </a:rPr>
              <a:t>The analysis highlights critical trends in soil erosion and land cover changes in the Amazon Forest, emphasizing the need for sustainable land management, urban planning, and conservation initiatives to mitigate environmental impacts.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1828800" y="1028700"/>
          <a:ext cx="7315200" cy="3581400"/>
          <a:chOff x="1828800" y="1028700"/>
          <a:chExt cx="7315200" cy="3581400"/>
        </a:xfrm>
      </p:grpSpPr>
      <p:sp>
        <p:nvSpPr>
          <p:cNvPr id="2" name="TextBox 1"/>
          <p:cNvSpPr txBox="1"/>
          <p:nvPr/>
        </p:nvSpPr>
        <p:spPr>
          <a:xfrm>
            <a:off x="1828800" y="2143125"/>
            <a:ext cx="5486400" cy="857250"/>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6000" b="1" u="none" strike="noStrike" cap="none" spc="0" dirty="0">
                <a:solidFill>
                  <a:srgbClr val="FFFFFF">
                    <a:alpha val="100000"/>
                  </a:srgbClr>
                </a:solidFill>
                <a:latin typeface="Calibri"/>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5638800"/>
          <a:chOff x="914400" y="1028700"/>
          <a:chExt cx="8229600" cy="5638800"/>
        </a:xfrm>
      </p:grpSpPr>
      <p:sp>
        <p:nvSpPr>
          <p:cNvPr id="2" name="TextBox 1"/>
          <p:cNvSpPr txBox="1"/>
          <p:nvPr/>
        </p:nvSpPr>
        <p:spPr>
          <a:xfrm>
            <a:off x="1828800" y="0"/>
            <a:ext cx="5486400" cy="707886"/>
          </a:xfrm>
          <a:prstGeom prst="rect">
            <a:avLst/>
          </a:prstGeom>
          <a:noFill/>
        </p:spPr>
        <p:txBody>
          <a:bodyPr vert="horz" lIns="91440" tIns="45720" rIns="91440" bIns="45720" rtlCol="0" anchor="t" anchorCtr="0">
            <a:spAutoFit/>
          </a:bodyPr>
          <a:lstStyle/>
          <a:p>
            <a:pPr marL="0" marR="0" lvl="0" indent="0" algn="ctr" rtl="0" fontAlgn="t">
              <a:lnSpc>
                <a:spcPct val="100000"/>
              </a:lnSpc>
              <a:spcBef>
                <a:spcPts val="0"/>
              </a:spcBef>
              <a:spcAft>
                <a:spcPts val="0"/>
              </a:spcAft>
            </a:pPr>
            <a:r>
              <a:rPr lang="en-US" sz="4000" b="1" u="none" strike="noStrike" cap="none" spc="0" dirty="0">
                <a:solidFill>
                  <a:srgbClr val="FFAB40">
                    <a:alpha val="100000"/>
                  </a:srgbClr>
                </a:solidFill>
                <a:latin typeface="Calibri"/>
              </a:rPr>
              <a:t>Background</a:t>
            </a:r>
          </a:p>
        </p:txBody>
      </p:sp>
      <p:sp>
        <p:nvSpPr>
          <p:cNvPr id="3" name="TextBox 2"/>
          <p:cNvSpPr txBox="1"/>
          <p:nvPr/>
        </p:nvSpPr>
        <p:spPr>
          <a:xfrm>
            <a:off x="1331640" y="987574"/>
            <a:ext cx="7315200" cy="4124271"/>
          </a:xfrm>
          <a:prstGeom prst="rect">
            <a:avLst/>
          </a:prstGeom>
          <a:noFill/>
        </p:spPr>
        <p:txBody>
          <a:bodyPr vert="horz" lIns="91440" tIns="45720" rIns="91440" bIns="45720" rtlCol="0" anchor="t" anchorCtr="0">
            <a:spAutoFit/>
          </a:bodyPr>
          <a:lstStyle/>
          <a:p>
            <a:pPr>
              <a:lnSpc>
                <a:spcPct val="107000"/>
              </a:lnSpc>
              <a:spcAft>
                <a:spcPts val="48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Amazon Forest, known for its rich biodiversity and critical role in regulating the global climate, has undergone significant land cover transformations and soil erosion over recent decades. Rapid land-use changes, driven by human activities and ecological restoration programs, have altered vegetation patterns and erosion dynamics. Understanding the temporal and spatial dynamics of land cover and soil erosion is crucial for assessing the effectiveness of these interventions and guiding sustainable land management in the region.</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480"/>
              </a:spcAft>
            </a:pPr>
            <a:endParaRPr lang="en-IN"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80"/>
              </a:spcAft>
            </a:pP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Research Paper: </a:t>
            </a:r>
            <a:r>
              <a:rPr lang="en-IN"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Spatiotemporal Variability of Soil Erosion in the </a:t>
            </a:r>
            <a:r>
              <a:rPr lang="en-IN"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Pisha</a:t>
            </a:r>
            <a:r>
              <a:rPr lang="en-IN"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Sandstone Region: Influences of Precipitation and Vegetation" by Yang et al., for soil erosion prediction</a:t>
            </a:r>
          </a:p>
          <a:p>
            <a:pPr>
              <a:lnSpc>
                <a:spcPct val="107000"/>
              </a:lnSpc>
              <a:spcAft>
                <a:spcPts val="480"/>
              </a:spcAft>
            </a:pP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5200650"/>
          <a:chOff x="914400" y="1028700"/>
          <a:chExt cx="8229600" cy="5200650"/>
        </a:xfrm>
      </p:grpSpPr>
      <p:sp>
        <p:nvSpPr>
          <p:cNvPr id="2" name="TextBox 1"/>
          <p:cNvSpPr txBox="1"/>
          <p:nvPr/>
        </p:nvSpPr>
        <p:spPr>
          <a:xfrm>
            <a:off x="914400" y="123478"/>
            <a:ext cx="7315200" cy="707886"/>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4000" b="1" u="none" strike="noStrike" cap="none" spc="0" dirty="0">
                <a:solidFill>
                  <a:srgbClr val="FFAB40">
                    <a:alpha val="100000"/>
                  </a:srgbClr>
                </a:solidFill>
                <a:latin typeface="Calibri"/>
              </a:rPr>
              <a:t>Problem definition and Objective</a:t>
            </a:r>
          </a:p>
        </p:txBody>
      </p:sp>
      <p:sp>
        <p:nvSpPr>
          <p:cNvPr id="3" name="TextBox 2"/>
          <p:cNvSpPr txBox="1"/>
          <p:nvPr/>
        </p:nvSpPr>
        <p:spPr>
          <a:xfrm>
            <a:off x="914400" y="831364"/>
            <a:ext cx="7315200" cy="3141758"/>
          </a:xfrm>
          <a:prstGeom prst="rect">
            <a:avLst/>
          </a:prstGeom>
          <a:noFill/>
        </p:spPr>
        <p:txBody>
          <a:bodyPr vert="horz" lIns="91440" tIns="45720" rIns="91440" bIns="45720" rtlCol="0" anchorCtr="0">
            <a:spAutoFit/>
          </a:bodyPr>
          <a:lstStyle/>
          <a:p>
            <a:pPr marL="0" marR="0" lvl="0" indent="0" algn="l" rtl="0" fontAlgn="base">
              <a:lnSpc>
                <a:spcPct val="120000"/>
              </a:lnSpc>
              <a:spcBef>
                <a:spcPts val="0"/>
              </a:spcBef>
              <a:spcAft>
                <a:spcPts val="0"/>
              </a:spcAft>
              <a:buClr>
                <a:srgbClr val="FFFFFF">
                  <a:alpha val="100000"/>
                </a:srgbClr>
              </a:buClr>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project uses Landsat 8 imagery, CHIRPS data, and ML to predict soil erosion risks and track land cover changes over time. By analysing key indices like NDVI, slope, precipitation, and soil erodibility, we create risk maps, aiding policymakers in effective erosion management.</a:t>
            </a:r>
          </a:p>
          <a:p>
            <a:pPr marL="0" marR="0" lvl="0" indent="0" algn="l" rtl="0" fontAlgn="base">
              <a:lnSpc>
                <a:spcPct val="120000"/>
              </a:lnSpc>
              <a:spcBef>
                <a:spcPts val="0"/>
              </a:spcBef>
              <a:spcAft>
                <a:spcPts val="0"/>
              </a:spcAft>
              <a:buClr>
                <a:srgbClr val="FFFFFF">
                  <a:alpha val="100000"/>
                </a:srgbClr>
              </a:buClr>
            </a:pP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8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Temporal and Spatial Changes in Land Cover in the Study Area</a:t>
            </a:r>
          </a:p>
          <a:p>
            <a:pPr algn="just">
              <a:spcAft>
                <a:spcPts val="480"/>
              </a:spcAft>
            </a:pPr>
            <a:r>
              <a:rPr lang="en-IN" sz="1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2.Temporal and Spatial Variation of Soil Erosion in the Study Area</a:t>
            </a:r>
            <a:endParaRPr lang="en-IN" sz="1800" b="1" dirty="0">
              <a:solidFill>
                <a:schemeClr val="bg1"/>
              </a:solidFill>
              <a:effectLst/>
              <a:latin typeface="Times New Roman" panose="02020603050405020304" pitchFamily="18" charset="0"/>
              <a:ea typeface="Times New Roman" panose="02020603050405020304" pitchFamily="18" charset="0"/>
            </a:endParaRPr>
          </a:p>
          <a:p>
            <a:pPr>
              <a:spcAft>
                <a:spcPts val="480"/>
              </a:spcAft>
            </a:pPr>
            <a:r>
              <a:rPr lang="en-IN" sz="18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Analysis of the Effects of Vegetation and Rainfall on Soil Erosion</a:t>
            </a:r>
            <a:endParaRPr lang="en-IN" sz="1800" b="1" dirty="0">
              <a:solidFill>
                <a:schemeClr val="bg1"/>
              </a:solidFill>
              <a:effectLst/>
              <a:latin typeface="Times New Roman" panose="02020603050405020304" pitchFamily="18" charset="0"/>
              <a:ea typeface="Times New Roman" panose="02020603050405020304" pitchFamily="18" charset="0"/>
            </a:endParaRPr>
          </a:p>
          <a:p>
            <a:pPr marL="0" marR="0" lvl="0" indent="0" algn="l" rtl="0" fontAlgn="base">
              <a:lnSpc>
                <a:spcPct val="120000"/>
              </a:lnSpc>
              <a:spcBef>
                <a:spcPts val="0"/>
              </a:spcBef>
              <a:spcAft>
                <a:spcPts val="0"/>
              </a:spcAft>
              <a:buClr>
                <a:srgbClr val="FFFFFF">
                  <a:alpha val="100000"/>
                </a:srgbClr>
              </a:buClr>
            </a:pPr>
            <a:endParaRPr lang="en-US" sz="2000" b="1" u="none" strike="noStrike" cap="none" spc="0" dirty="0">
              <a:solidFill>
                <a:schemeClr val="bg1"/>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pic>
        <p:nvPicPr>
          <p:cNvPr id="3" name="Picture 2">
            <a:extLst>
              <a:ext uri="{FF2B5EF4-FFF2-40B4-BE49-F238E27FC236}">
                <a16:creationId xmlns:a16="http://schemas.microsoft.com/office/drawing/2014/main" id="{46350B64-DF56-19F7-81D2-B57AA2B7FF17}"/>
              </a:ext>
            </a:extLst>
          </p:cNvPr>
          <p:cNvPicPr>
            <a:picLocks noChangeAspect="1"/>
          </p:cNvPicPr>
          <p:nvPr/>
        </p:nvPicPr>
        <p:blipFill>
          <a:blip r:embed="rId2"/>
          <a:stretch>
            <a:fillRect/>
          </a:stretch>
        </p:blipFill>
        <p:spPr>
          <a:xfrm>
            <a:off x="35496" y="0"/>
            <a:ext cx="9108503"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2" name="TextBox 1"/>
          <p:cNvSpPr txBox="1"/>
          <p:nvPr/>
        </p:nvSpPr>
        <p:spPr>
          <a:xfrm>
            <a:off x="3203848" y="16798"/>
            <a:ext cx="7315200" cy="707886"/>
          </a:xfrm>
          <a:prstGeom prst="rect">
            <a:avLst/>
          </a:prstGeom>
          <a:noFill/>
        </p:spPr>
        <p:txBody>
          <a:bodyPr vert="horz" lIns="91440" tIns="45720" rIns="91440" bIns="45720" rtlCol="0" anchor="t" anchorCtr="0">
            <a:spAutoFit/>
          </a:bodyPr>
          <a:lstStyle/>
          <a:p>
            <a:pPr marL="0" marR="0" lvl="0" indent="0" algn="l" rtl="0" fontAlgn="t">
              <a:lnSpc>
                <a:spcPct val="100000"/>
              </a:lnSpc>
              <a:spcBef>
                <a:spcPts val="0"/>
              </a:spcBef>
              <a:spcAft>
                <a:spcPts val="0"/>
              </a:spcAft>
            </a:pPr>
            <a:r>
              <a:rPr lang="en-US" sz="4000" b="1" u="none" strike="noStrike" cap="none" spc="0" dirty="0">
                <a:solidFill>
                  <a:srgbClr val="FFAB40">
                    <a:alpha val="100000"/>
                  </a:srgbClr>
                </a:solidFill>
                <a:latin typeface="Calibri"/>
              </a:rPr>
              <a:t>Data Used</a:t>
            </a:r>
          </a:p>
        </p:txBody>
      </p:sp>
      <p:sp>
        <p:nvSpPr>
          <p:cNvPr id="3" name="TextBox 2"/>
          <p:cNvSpPr txBox="1"/>
          <p:nvPr/>
        </p:nvSpPr>
        <p:spPr>
          <a:xfrm>
            <a:off x="914400" y="1800225"/>
            <a:ext cx="7315200" cy="1828800"/>
          </a:xfrm>
          <a:prstGeom prst="rect">
            <a:avLst/>
          </a:prstGeom>
          <a:noFill/>
        </p:spPr>
        <p:txBody>
          <a:bodyPr vert="horz" lIns="91440" tIns="45720" rIns="91440" bIns="45720" rtlCol="0" anchorCtr="0">
            <a:spAutoFit/>
          </a:bodyPr>
          <a:lstStyle/>
          <a:p>
            <a:pPr marL="0" marR="0" lvl="0" indent="0" algn="l" rtl="0" fontAlgn="base">
              <a:lnSpc>
                <a:spcPct val="100000"/>
              </a:lnSpc>
              <a:spcBef>
                <a:spcPts val="0"/>
              </a:spcBef>
              <a:spcAft>
                <a:spcPts val="0"/>
              </a:spcAft>
            </a:pPr>
            <a:r>
              <a:rPr lang="en-US" sz="2000" u="none" strike="noStrike" cap="none" spc="0" dirty="0">
                <a:solidFill>
                  <a:srgbClr val="FFFFFF">
                    <a:alpha val="100000"/>
                  </a:srgbClr>
                </a:solidFill>
                <a:latin typeface="Calibri"/>
              </a:rPr>
              <a:t>Aim to predict soil erosion risks and monitor land cover changes.
Utilizes Landsat 8 imagery, CHIRPS data, and machine learning techniques.
Focus on key indices such as NDVI, slope, and precipitation.</a:t>
            </a:r>
          </a:p>
        </p:txBody>
      </p:sp>
      <p:pic>
        <p:nvPicPr>
          <p:cNvPr id="5" name="Picture 4">
            <a:extLst>
              <a:ext uri="{FF2B5EF4-FFF2-40B4-BE49-F238E27FC236}">
                <a16:creationId xmlns:a16="http://schemas.microsoft.com/office/drawing/2014/main" id="{F7860350-238C-CD00-9911-BD1A4E6E51A1}"/>
              </a:ext>
            </a:extLst>
          </p:cNvPr>
          <p:cNvPicPr>
            <a:picLocks noChangeAspect="1"/>
          </p:cNvPicPr>
          <p:nvPr/>
        </p:nvPicPr>
        <p:blipFill>
          <a:blip r:embed="rId2"/>
          <a:stretch>
            <a:fillRect/>
          </a:stretch>
        </p:blipFill>
        <p:spPr>
          <a:xfrm>
            <a:off x="0" y="16798"/>
            <a:ext cx="9144001" cy="51099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2" name="TextBox 1"/>
          <p:cNvSpPr txBox="1"/>
          <p:nvPr/>
        </p:nvSpPr>
        <p:spPr>
          <a:xfrm>
            <a:off x="107504" y="195486"/>
            <a:ext cx="5352548" cy="707886"/>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ea typeface="Calibri"/>
                <a:cs typeface="Calibri"/>
              </a:rPr>
              <a:t>2015 Amazon Rainforest</a:t>
            </a:r>
            <a:endParaRPr lang="en-US" sz="4000" b="1" u="none" strike="noStrike" cap="none" spc="0" dirty="0">
              <a:solidFill>
                <a:srgbClr val="FFAB40">
                  <a:alpha val="100000"/>
                </a:srgbClr>
              </a:solidFill>
              <a:latin typeface="Calibri"/>
              <a:ea typeface="Calibri"/>
              <a:cs typeface="Calibri"/>
            </a:endParaRPr>
          </a:p>
        </p:txBody>
      </p:sp>
      <p:pic>
        <p:nvPicPr>
          <p:cNvPr id="4" name="Picture 3" descr="A satellite view of a farm&#10;&#10;Description automatically generated">
            <a:extLst>
              <a:ext uri="{FF2B5EF4-FFF2-40B4-BE49-F238E27FC236}">
                <a16:creationId xmlns:a16="http://schemas.microsoft.com/office/drawing/2014/main" id="{E0180B5B-DB2A-B7CF-6B66-E3439B2AEC3E}"/>
              </a:ext>
            </a:extLst>
          </p:cNvPr>
          <p:cNvPicPr>
            <a:picLocks noChangeAspect="1"/>
          </p:cNvPicPr>
          <p:nvPr/>
        </p:nvPicPr>
        <p:blipFill>
          <a:blip r:embed="rId2"/>
          <a:stretch>
            <a:fillRect/>
          </a:stretch>
        </p:blipFill>
        <p:spPr>
          <a:xfrm>
            <a:off x="391026" y="1200892"/>
            <a:ext cx="3827548" cy="2252933"/>
          </a:xfrm>
          <a:prstGeom prst="rect">
            <a:avLst/>
          </a:prstGeom>
        </p:spPr>
      </p:pic>
      <p:pic>
        <p:nvPicPr>
          <p:cNvPr id="5" name="Picture 4" descr="A green and yellow background&#10;&#10;Description automatically generated">
            <a:extLst>
              <a:ext uri="{FF2B5EF4-FFF2-40B4-BE49-F238E27FC236}">
                <a16:creationId xmlns:a16="http://schemas.microsoft.com/office/drawing/2014/main" id="{F9ADCAFB-2951-3417-B7BE-D57C2F92BC28}"/>
              </a:ext>
            </a:extLst>
          </p:cNvPr>
          <p:cNvPicPr>
            <a:picLocks noChangeAspect="1"/>
          </p:cNvPicPr>
          <p:nvPr/>
        </p:nvPicPr>
        <p:blipFill>
          <a:blip r:embed="rId3"/>
          <a:stretch>
            <a:fillRect/>
          </a:stretch>
        </p:blipFill>
        <p:spPr>
          <a:xfrm>
            <a:off x="4835191" y="1200892"/>
            <a:ext cx="3827545" cy="2252933"/>
          </a:xfrm>
          <a:prstGeom prst="rect">
            <a:avLst/>
          </a:prstGeom>
        </p:spPr>
      </p:pic>
      <p:sp>
        <p:nvSpPr>
          <p:cNvPr id="6" name="Arrow: Right 5">
            <a:extLst>
              <a:ext uri="{FF2B5EF4-FFF2-40B4-BE49-F238E27FC236}">
                <a16:creationId xmlns:a16="http://schemas.microsoft.com/office/drawing/2014/main" id="{D7CDED8A-C475-871E-AACF-CAA761E1E877}"/>
              </a:ext>
            </a:extLst>
          </p:cNvPr>
          <p:cNvSpPr/>
          <p:nvPr/>
        </p:nvSpPr>
        <p:spPr>
          <a:xfrm>
            <a:off x="4278729" y="2060408"/>
            <a:ext cx="556460" cy="6692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D2EA6C-FD8C-304B-984E-043D275A50AB}"/>
              </a:ext>
            </a:extLst>
          </p:cNvPr>
          <p:cNvSpPr txBox="1"/>
          <p:nvPr/>
        </p:nvSpPr>
        <p:spPr>
          <a:xfrm>
            <a:off x="391026" y="3609473"/>
            <a:ext cx="82717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The first image on the left shows the original LANDSAT-8 satellite image of the </a:t>
            </a:r>
            <a:r>
              <a:rPr lang="en-US" dirty="0" err="1">
                <a:solidFill>
                  <a:schemeClr val="bg1"/>
                </a:solidFill>
                <a:ea typeface="+mn-lt"/>
                <a:cs typeface="+mn-lt"/>
              </a:rPr>
              <a:t>Ariquemes</a:t>
            </a:r>
            <a:r>
              <a:rPr lang="en-US" dirty="0">
                <a:solidFill>
                  <a:schemeClr val="bg1"/>
                </a:solidFill>
                <a:ea typeface="+mn-lt"/>
                <a:cs typeface="+mn-lt"/>
              </a:rPr>
              <a:t> region.</a:t>
            </a:r>
          </a:p>
          <a:p>
            <a:r>
              <a:rPr lang="en-US" dirty="0">
                <a:solidFill>
                  <a:schemeClr val="bg1"/>
                </a:solidFill>
                <a:ea typeface="+mn-lt"/>
                <a:cs typeface="+mn-lt"/>
              </a:rPr>
              <a:t>The second image displays the area classified into four categories: Built-Up Area, Densely Forested Area, Sparsely Forested Area, Deforested Area and Riverbank Area.</a:t>
            </a:r>
          </a:p>
        </p:txBody>
      </p:sp>
      <p:sp>
        <p:nvSpPr>
          <p:cNvPr id="8" name="TextBox 7">
            <a:extLst>
              <a:ext uri="{FF2B5EF4-FFF2-40B4-BE49-F238E27FC236}">
                <a16:creationId xmlns:a16="http://schemas.microsoft.com/office/drawing/2014/main" id="{040C26A8-2F95-2069-0A36-3FF2159272F2}"/>
              </a:ext>
            </a:extLst>
          </p:cNvPr>
          <p:cNvSpPr txBox="1"/>
          <p:nvPr/>
        </p:nvSpPr>
        <p:spPr>
          <a:xfrm>
            <a:off x="5579646" y="330868"/>
            <a:ext cx="3391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00"/>
                </a:solidFill>
                <a:ea typeface="Calibri"/>
                <a:cs typeface="Calibri"/>
              </a:rPr>
              <a:t>Model – Random Forest Classifier</a:t>
            </a:r>
          </a:p>
          <a:p>
            <a:r>
              <a:rPr lang="en-US" dirty="0">
                <a:solidFill>
                  <a:srgbClr val="FFFF00"/>
                </a:solidFill>
                <a:ea typeface="Calibri"/>
                <a:cs typeface="Calibri"/>
              </a:rPr>
              <a:t>Accuracy – 0.9082</a:t>
            </a:r>
          </a:p>
        </p:txBody>
      </p:sp>
      <p:pic>
        <p:nvPicPr>
          <p:cNvPr id="13" name="Picture 12">
            <a:extLst>
              <a:ext uri="{FF2B5EF4-FFF2-40B4-BE49-F238E27FC236}">
                <a16:creationId xmlns:a16="http://schemas.microsoft.com/office/drawing/2014/main" id="{D1493C85-FBA5-6095-9BCA-3D441982EF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027" y="1200892"/>
            <a:ext cx="3827548" cy="2252932"/>
          </a:xfrm>
          <a:prstGeom prst="rect">
            <a:avLst/>
          </a:prstGeom>
        </p:spPr>
      </p:pic>
      <p:pic>
        <p:nvPicPr>
          <p:cNvPr id="15" name="Picture 14">
            <a:extLst>
              <a:ext uri="{FF2B5EF4-FFF2-40B4-BE49-F238E27FC236}">
                <a16:creationId xmlns:a16="http://schemas.microsoft.com/office/drawing/2014/main" id="{25AE54D3-3975-5973-70E0-FC1BBC94CD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1143" y="1200893"/>
            <a:ext cx="4139903" cy="2252932"/>
          </a:xfrm>
          <a:prstGeom prst="rect">
            <a:avLst/>
          </a:prstGeom>
        </p:spPr>
      </p:pic>
    </p:spTree>
    <p:extLst>
      <p:ext uri="{BB962C8B-B14F-4D97-AF65-F5344CB8AC3E}">
        <p14:creationId xmlns:p14="http://schemas.microsoft.com/office/powerpoint/2010/main" val="3971234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629025"/>
          <a:chOff x="914400" y="1028700"/>
          <a:chExt cx="8229600" cy="3629025"/>
        </a:xfrm>
      </p:grpSpPr>
      <p:sp>
        <p:nvSpPr>
          <p:cNvPr id="2" name="TextBox 1"/>
          <p:cNvSpPr txBox="1"/>
          <p:nvPr/>
        </p:nvSpPr>
        <p:spPr>
          <a:xfrm>
            <a:off x="107504" y="195486"/>
            <a:ext cx="5352548" cy="707886"/>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ea typeface="Calibri"/>
                <a:cs typeface="Calibri"/>
              </a:rPr>
              <a:t>2020 Amazon Rainforest</a:t>
            </a:r>
            <a:endParaRPr lang="en-US" sz="4000" b="1" u="none" strike="noStrike" cap="none" spc="0" dirty="0">
              <a:solidFill>
                <a:srgbClr val="FFAB40">
                  <a:alpha val="100000"/>
                </a:srgbClr>
              </a:solidFill>
              <a:latin typeface="Calibri"/>
              <a:ea typeface="Calibri"/>
              <a:cs typeface="Calibri"/>
            </a:endParaRPr>
          </a:p>
        </p:txBody>
      </p:sp>
      <p:sp>
        <p:nvSpPr>
          <p:cNvPr id="6" name="Arrow: Right 5">
            <a:extLst>
              <a:ext uri="{FF2B5EF4-FFF2-40B4-BE49-F238E27FC236}">
                <a16:creationId xmlns:a16="http://schemas.microsoft.com/office/drawing/2014/main" id="{D7CDED8A-C475-871E-AACF-CAA761E1E877}"/>
              </a:ext>
            </a:extLst>
          </p:cNvPr>
          <p:cNvSpPr/>
          <p:nvPr/>
        </p:nvSpPr>
        <p:spPr>
          <a:xfrm>
            <a:off x="4278729" y="2060408"/>
            <a:ext cx="556460" cy="6692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D2EA6C-FD8C-304B-984E-043D275A50AB}"/>
              </a:ext>
            </a:extLst>
          </p:cNvPr>
          <p:cNvSpPr txBox="1"/>
          <p:nvPr/>
        </p:nvSpPr>
        <p:spPr>
          <a:xfrm>
            <a:off x="391026" y="3609473"/>
            <a:ext cx="82717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The first image on the left shows the original LANDSAT-8 satellite image of the </a:t>
            </a:r>
            <a:r>
              <a:rPr lang="en-US" dirty="0" err="1">
                <a:solidFill>
                  <a:schemeClr val="bg1"/>
                </a:solidFill>
                <a:ea typeface="+mn-lt"/>
                <a:cs typeface="+mn-lt"/>
              </a:rPr>
              <a:t>Ariquemes</a:t>
            </a:r>
            <a:r>
              <a:rPr lang="en-US" dirty="0">
                <a:solidFill>
                  <a:schemeClr val="bg1"/>
                </a:solidFill>
                <a:ea typeface="+mn-lt"/>
                <a:cs typeface="+mn-lt"/>
              </a:rPr>
              <a:t> region.</a:t>
            </a:r>
          </a:p>
          <a:p>
            <a:r>
              <a:rPr lang="en-US" dirty="0">
                <a:solidFill>
                  <a:schemeClr val="bg1"/>
                </a:solidFill>
                <a:ea typeface="+mn-lt"/>
                <a:cs typeface="+mn-lt"/>
              </a:rPr>
              <a:t>The second image displays the area classified into four categories: Built-Up Area, Densely Forested Area, Sparsely Forested Area, Deforested Area and Riverbank Area.</a:t>
            </a:r>
          </a:p>
        </p:txBody>
      </p:sp>
      <p:sp>
        <p:nvSpPr>
          <p:cNvPr id="8" name="TextBox 7">
            <a:extLst>
              <a:ext uri="{FF2B5EF4-FFF2-40B4-BE49-F238E27FC236}">
                <a16:creationId xmlns:a16="http://schemas.microsoft.com/office/drawing/2014/main" id="{040C26A8-2F95-2069-0A36-3FF2159272F2}"/>
              </a:ext>
            </a:extLst>
          </p:cNvPr>
          <p:cNvSpPr txBox="1"/>
          <p:nvPr/>
        </p:nvSpPr>
        <p:spPr>
          <a:xfrm>
            <a:off x="5579646" y="330868"/>
            <a:ext cx="3391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00"/>
                </a:solidFill>
                <a:ea typeface="Calibri"/>
                <a:cs typeface="Calibri"/>
              </a:rPr>
              <a:t>Model – Random Forest Classifier</a:t>
            </a:r>
          </a:p>
          <a:p>
            <a:r>
              <a:rPr lang="en-US" dirty="0">
                <a:solidFill>
                  <a:srgbClr val="FFFF00"/>
                </a:solidFill>
                <a:ea typeface="Calibri"/>
                <a:cs typeface="Calibri"/>
              </a:rPr>
              <a:t>Accuracy – 0.8995</a:t>
            </a:r>
          </a:p>
        </p:txBody>
      </p:sp>
      <p:pic>
        <p:nvPicPr>
          <p:cNvPr id="3" name="Picture 2" descr="A satellite view of a farm&#10;&#10;Description automatically generated">
            <a:extLst>
              <a:ext uri="{FF2B5EF4-FFF2-40B4-BE49-F238E27FC236}">
                <a16:creationId xmlns:a16="http://schemas.microsoft.com/office/drawing/2014/main" id="{9628F20F-5DE5-6348-4135-2FCE371B47BC}"/>
              </a:ext>
            </a:extLst>
          </p:cNvPr>
          <p:cNvPicPr>
            <a:picLocks noChangeAspect="1"/>
          </p:cNvPicPr>
          <p:nvPr/>
        </p:nvPicPr>
        <p:blipFill>
          <a:blip r:embed="rId2"/>
          <a:stretch>
            <a:fillRect/>
          </a:stretch>
        </p:blipFill>
        <p:spPr>
          <a:xfrm>
            <a:off x="391026" y="1200891"/>
            <a:ext cx="3827547" cy="2252934"/>
          </a:xfrm>
          <a:prstGeom prst="rect">
            <a:avLst/>
          </a:prstGeom>
        </p:spPr>
      </p:pic>
      <p:pic>
        <p:nvPicPr>
          <p:cNvPr id="9" name="Picture 8" descr="A green and yellow map&#10;&#10;Description automatically generated">
            <a:extLst>
              <a:ext uri="{FF2B5EF4-FFF2-40B4-BE49-F238E27FC236}">
                <a16:creationId xmlns:a16="http://schemas.microsoft.com/office/drawing/2014/main" id="{CD9DDC6B-D4E2-1861-521C-1543209811AA}"/>
              </a:ext>
            </a:extLst>
          </p:cNvPr>
          <p:cNvPicPr>
            <a:picLocks noChangeAspect="1"/>
          </p:cNvPicPr>
          <p:nvPr/>
        </p:nvPicPr>
        <p:blipFill>
          <a:blip r:embed="rId3"/>
          <a:stretch>
            <a:fillRect/>
          </a:stretch>
        </p:blipFill>
        <p:spPr>
          <a:xfrm>
            <a:off x="4835191" y="1200892"/>
            <a:ext cx="3767388" cy="2252933"/>
          </a:xfrm>
          <a:prstGeom prst="rect">
            <a:avLst/>
          </a:prstGeom>
        </p:spPr>
      </p:pic>
      <p:pic>
        <p:nvPicPr>
          <p:cNvPr id="5" name="Picture 4">
            <a:extLst>
              <a:ext uri="{FF2B5EF4-FFF2-40B4-BE49-F238E27FC236}">
                <a16:creationId xmlns:a16="http://schemas.microsoft.com/office/drawing/2014/main" id="{99ABA2FB-59A0-0CC4-80BE-C2B52191A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026" y="1200891"/>
            <a:ext cx="3827547" cy="2252933"/>
          </a:xfrm>
          <a:prstGeom prst="rect">
            <a:avLst/>
          </a:prstGeom>
        </p:spPr>
      </p:pic>
      <p:pic>
        <p:nvPicPr>
          <p:cNvPr id="11" name="Picture 10">
            <a:extLst>
              <a:ext uri="{FF2B5EF4-FFF2-40B4-BE49-F238E27FC236}">
                <a16:creationId xmlns:a16="http://schemas.microsoft.com/office/drawing/2014/main" id="{759AE35E-526D-D771-443E-61845A16C7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5189" y="1221855"/>
            <a:ext cx="4057291" cy="2252933"/>
          </a:xfrm>
          <a:prstGeom prst="rect">
            <a:avLst/>
          </a:prstGeom>
        </p:spPr>
      </p:pic>
    </p:spTree>
    <p:extLst>
      <p:ext uri="{BB962C8B-B14F-4D97-AF65-F5344CB8AC3E}">
        <p14:creationId xmlns:p14="http://schemas.microsoft.com/office/powerpoint/2010/main" val="2475582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0A86D-72A0-A123-C9A6-C889AD07F206}"/>
              </a:ext>
            </a:extLst>
          </p:cNvPr>
          <p:cNvSpPr txBox="1"/>
          <p:nvPr/>
        </p:nvSpPr>
        <p:spPr>
          <a:xfrm>
            <a:off x="251520" y="0"/>
            <a:ext cx="4968552" cy="707886"/>
          </a:xfrm>
          <a:prstGeom prst="rect">
            <a:avLst/>
          </a:prstGeom>
          <a:noFill/>
        </p:spPr>
        <p:txBody>
          <a:bodyPr wrap="square" rtlCol="0">
            <a:spAutoFit/>
          </a:bodyPr>
          <a:lstStyle/>
          <a:p>
            <a:r>
              <a:rPr lang="en-IN" sz="4000" b="1" dirty="0">
                <a:solidFill>
                  <a:srgbClr val="FFC000"/>
                </a:solidFill>
                <a:latin typeface="+mj-lt"/>
              </a:rPr>
              <a:t>Confusion Matrix</a:t>
            </a:r>
          </a:p>
        </p:txBody>
      </p:sp>
      <p:sp>
        <p:nvSpPr>
          <p:cNvPr id="15" name="Rectangle 3">
            <a:extLst>
              <a:ext uri="{FF2B5EF4-FFF2-40B4-BE49-F238E27FC236}">
                <a16:creationId xmlns:a16="http://schemas.microsoft.com/office/drawing/2014/main" id="{5B2DBFA4-7335-5EAA-C2F6-727991794DF6}"/>
              </a:ext>
            </a:extLst>
          </p:cNvPr>
          <p:cNvSpPr>
            <a:spLocks noChangeArrowheads="1"/>
          </p:cNvSpPr>
          <p:nvPr/>
        </p:nvSpPr>
        <p:spPr bwMode="auto">
          <a:xfrm>
            <a:off x="374542" y="3879215"/>
            <a:ext cx="50370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FFC000"/>
                </a:solidFill>
                <a:effectLst/>
                <a:latin typeface="+mj-lt"/>
              </a:rPr>
              <a:t>Overall Accuracy:</a:t>
            </a:r>
            <a:endParaRPr kumimoji="0" lang="en-US" altLang="en-US" b="0" i="0" u="none" strike="noStrike" cap="none" normalizeH="0" baseline="0" dirty="0">
              <a:ln>
                <a:noFill/>
              </a:ln>
              <a:solidFill>
                <a:srgbClr val="FFC000"/>
              </a:solidFill>
              <a:effectLst/>
              <a:latin typeface="+mj-l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FFC000"/>
                </a:solidFill>
                <a:effectLst/>
                <a:latin typeface="+mj-lt"/>
              </a:rPr>
              <a:t>Slight </a:t>
            </a:r>
            <a:r>
              <a:rPr lang="en-US" altLang="en-US" dirty="0">
                <a:solidFill>
                  <a:srgbClr val="FFC000"/>
                </a:solidFill>
                <a:latin typeface="+mj-lt"/>
              </a:rPr>
              <a:t>decrease</a:t>
            </a:r>
            <a:r>
              <a:rPr kumimoji="0" lang="en-US" altLang="en-US" b="0" i="0" u="none" strike="noStrike" cap="none" normalizeH="0" baseline="0" dirty="0">
                <a:ln>
                  <a:noFill/>
                </a:ln>
                <a:solidFill>
                  <a:srgbClr val="FFC000"/>
                </a:solidFill>
                <a:effectLst/>
                <a:latin typeface="+mj-lt"/>
              </a:rPr>
              <a:t> from ~</a:t>
            </a:r>
            <a:r>
              <a:rPr lang="en-US" dirty="0">
                <a:solidFill>
                  <a:srgbClr val="FFC000"/>
                </a:solidFill>
                <a:latin typeface="+mj-lt"/>
                <a:ea typeface="Calibri"/>
                <a:cs typeface="Calibri"/>
              </a:rPr>
              <a:t> 0.9082 </a:t>
            </a:r>
            <a:r>
              <a:rPr kumimoji="0" lang="en-US" altLang="en-US" b="0" i="0" u="none" strike="noStrike" cap="none" normalizeH="0" baseline="0" dirty="0">
                <a:ln>
                  <a:noFill/>
                </a:ln>
                <a:solidFill>
                  <a:srgbClr val="FFC000"/>
                </a:solidFill>
                <a:effectLst/>
                <a:latin typeface="+mj-lt"/>
              </a:rPr>
              <a:t>% to </a:t>
            </a:r>
            <a:r>
              <a:rPr lang="en-US" dirty="0">
                <a:solidFill>
                  <a:srgbClr val="FFC000"/>
                </a:solidFill>
                <a:latin typeface="+mj-lt"/>
                <a:ea typeface="Calibri"/>
                <a:cs typeface="Calibri"/>
              </a:rPr>
              <a:t>0.8995</a:t>
            </a:r>
            <a:r>
              <a:rPr lang="en-US" dirty="0">
                <a:solidFill>
                  <a:srgbClr val="FFFF00"/>
                </a:solidFill>
                <a:latin typeface="+mj-lt"/>
                <a:ea typeface="Calibri"/>
                <a:cs typeface="Calibri"/>
              </a:rPr>
              <a:t> </a:t>
            </a:r>
            <a:r>
              <a:rPr kumimoji="0" lang="en-US" altLang="en-US" b="0" i="0" u="none" strike="noStrike" cap="none" normalizeH="0" baseline="0" dirty="0">
                <a:ln>
                  <a:noFill/>
                </a:ln>
                <a:solidFill>
                  <a:srgbClr val="FFC000"/>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p:txBody>
      </p:sp>
      <p:sp>
        <p:nvSpPr>
          <p:cNvPr id="16" name="TextBox 15">
            <a:extLst>
              <a:ext uri="{FF2B5EF4-FFF2-40B4-BE49-F238E27FC236}">
                <a16:creationId xmlns:a16="http://schemas.microsoft.com/office/drawing/2014/main" id="{DFBDE41E-1CC8-8B66-8D98-485B6D5C0BF8}"/>
              </a:ext>
            </a:extLst>
          </p:cNvPr>
          <p:cNvSpPr txBox="1"/>
          <p:nvPr/>
        </p:nvSpPr>
        <p:spPr>
          <a:xfrm>
            <a:off x="1691680" y="719763"/>
            <a:ext cx="1752932" cy="369332"/>
          </a:xfrm>
          <a:prstGeom prst="rect">
            <a:avLst/>
          </a:prstGeom>
          <a:noFill/>
        </p:spPr>
        <p:txBody>
          <a:bodyPr wrap="square" rtlCol="0">
            <a:spAutoFit/>
          </a:bodyPr>
          <a:lstStyle/>
          <a:p>
            <a:r>
              <a:rPr lang="en-IN" dirty="0">
                <a:solidFill>
                  <a:schemeClr val="accent6">
                    <a:lumMod val="25000"/>
                    <a:lumOff val="75000"/>
                  </a:schemeClr>
                </a:solidFill>
              </a:rPr>
              <a:t>Actual Class</a:t>
            </a:r>
          </a:p>
        </p:txBody>
      </p:sp>
      <p:sp>
        <p:nvSpPr>
          <p:cNvPr id="17" name="TextBox 16">
            <a:extLst>
              <a:ext uri="{FF2B5EF4-FFF2-40B4-BE49-F238E27FC236}">
                <a16:creationId xmlns:a16="http://schemas.microsoft.com/office/drawing/2014/main" id="{6656FB2C-A38B-004C-F48D-BA8BFD0DF52D}"/>
              </a:ext>
            </a:extLst>
          </p:cNvPr>
          <p:cNvSpPr txBox="1"/>
          <p:nvPr/>
        </p:nvSpPr>
        <p:spPr>
          <a:xfrm>
            <a:off x="6299186" y="739333"/>
            <a:ext cx="1297150" cy="369332"/>
          </a:xfrm>
          <a:prstGeom prst="rect">
            <a:avLst/>
          </a:prstGeom>
          <a:noFill/>
        </p:spPr>
        <p:txBody>
          <a:bodyPr wrap="none" rtlCol="0">
            <a:spAutoFit/>
          </a:bodyPr>
          <a:lstStyle/>
          <a:p>
            <a:r>
              <a:rPr lang="en-IN" dirty="0">
                <a:solidFill>
                  <a:schemeClr val="accent6">
                    <a:lumMod val="25000"/>
                    <a:lumOff val="75000"/>
                  </a:schemeClr>
                </a:solidFill>
              </a:rPr>
              <a:t>Actual Class</a:t>
            </a:r>
          </a:p>
        </p:txBody>
      </p:sp>
      <p:sp>
        <p:nvSpPr>
          <p:cNvPr id="18" name="TextBox 17">
            <a:extLst>
              <a:ext uri="{FF2B5EF4-FFF2-40B4-BE49-F238E27FC236}">
                <a16:creationId xmlns:a16="http://schemas.microsoft.com/office/drawing/2014/main" id="{B01D6BFE-DB22-E040-6D71-7312B0EA2846}"/>
              </a:ext>
            </a:extLst>
          </p:cNvPr>
          <p:cNvSpPr txBox="1"/>
          <p:nvPr/>
        </p:nvSpPr>
        <p:spPr>
          <a:xfrm rot="16200000">
            <a:off x="-618825" y="1779794"/>
            <a:ext cx="1649166" cy="369332"/>
          </a:xfrm>
          <a:prstGeom prst="rect">
            <a:avLst/>
          </a:prstGeom>
          <a:noFill/>
        </p:spPr>
        <p:txBody>
          <a:bodyPr wrap="square" rtlCol="0">
            <a:spAutoFit/>
          </a:bodyPr>
          <a:lstStyle/>
          <a:p>
            <a:r>
              <a:rPr lang="en-IN" dirty="0">
                <a:solidFill>
                  <a:schemeClr val="accent6">
                    <a:lumMod val="25000"/>
                    <a:lumOff val="75000"/>
                  </a:schemeClr>
                </a:solidFill>
              </a:rPr>
              <a:t>Predicted Class</a:t>
            </a:r>
          </a:p>
        </p:txBody>
      </p:sp>
      <p:sp>
        <p:nvSpPr>
          <p:cNvPr id="19" name="TextBox 18">
            <a:extLst>
              <a:ext uri="{FF2B5EF4-FFF2-40B4-BE49-F238E27FC236}">
                <a16:creationId xmlns:a16="http://schemas.microsoft.com/office/drawing/2014/main" id="{0B76FB2A-8DDE-441B-30C5-D8B0F1DA36C7}"/>
              </a:ext>
            </a:extLst>
          </p:cNvPr>
          <p:cNvSpPr txBox="1"/>
          <p:nvPr/>
        </p:nvSpPr>
        <p:spPr>
          <a:xfrm rot="16200000">
            <a:off x="4057105" y="1812827"/>
            <a:ext cx="1599412" cy="369332"/>
          </a:xfrm>
          <a:prstGeom prst="rect">
            <a:avLst/>
          </a:prstGeom>
          <a:noFill/>
        </p:spPr>
        <p:txBody>
          <a:bodyPr wrap="none" rtlCol="0">
            <a:spAutoFit/>
          </a:bodyPr>
          <a:lstStyle/>
          <a:p>
            <a:r>
              <a:rPr lang="en-IN" dirty="0">
                <a:solidFill>
                  <a:schemeClr val="accent6">
                    <a:lumMod val="25000"/>
                    <a:lumOff val="75000"/>
                  </a:schemeClr>
                </a:solidFill>
              </a:rPr>
              <a:t>Predicted Class</a:t>
            </a:r>
          </a:p>
        </p:txBody>
      </p:sp>
      <p:sp>
        <p:nvSpPr>
          <p:cNvPr id="3" name="TextBox 2">
            <a:extLst>
              <a:ext uri="{FF2B5EF4-FFF2-40B4-BE49-F238E27FC236}">
                <a16:creationId xmlns:a16="http://schemas.microsoft.com/office/drawing/2014/main" id="{6EEB972E-79B8-2584-C580-2C36B963F7E8}"/>
              </a:ext>
            </a:extLst>
          </p:cNvPr>
          <p:cNvSpPr txBox="1"/>
          <p:nvPr/>
        </p:nvSpPr>
        <p:spPr>
          <a:xfrm>
            <a:off x="2051720" y="2982421"/>
            <a:ext cx="1512168" cy="369332"/>
          </a:xfrm>
          <a:prstGeom prst="rect">
            <a:avLst/>
          </a:prstGeom>
          <a:noFill/>
        </p:spPr>
        <p:txBody>
          <a:bodyPr wrap="square" rtlCol="0">
            <a:spAutoFit/>
          </a:bodyPr>
          <a:lstStyle/>
          <a:p>
            <a:r>
              <a:rPr lang="en-IN" dirty="0">
                <a:solidFill>
                  <a:schemeClr val="accent6">
                    <a:lumMod val="25000"/>
                    <a:lumOff val="75000"/>
                  </a:schemeClr>
                </a:solidFill>
              </a:rPr>
              <a:t>2015</a:t>
            </a:r>
          </a:p>
        </p:txBody>
      </p:sp>
      <p:sp>
        <p:nvSpPr>
          <p:cNvPr id="4" name="TextBox 3">
            <a:extLst>
              <a:ext uri="{FF2B5EF4-FFF2-40B4-BE49-F238E27FC236}">
                <a16:creationId xmlns:a16="http://schemas.microsoft.com/office/drawing/2014/main" id="{E3F1661B-98B5-F4F8-8949-F97A40B7F060}"/>
              </a:ext>
            </a:extLst>
          </p:cNvPr>
          <p:cNvSpPr txBox="1"/>
          <p:nvPr/>
        </p:nvSpPr>
        <p:spPr>
          <a:xfrm>
            <a:off x="6714225" y="2982421"/>
            <a:ext cx="652743" cy="369332"/>
          </a:xfrm>
          <a:prstGeom prst="rect">
            <a:avLst/>
          </a:prstGeom>
          <a:noFill/>
        </p:spPr>
        <p:txBody>
          <a:bodyPr wrap="none" rtlCol="0">
            <a:spAutoFit/>
          </a:bodyPr>
          <a:lstStyle/>
          <a:p>
            <a:r>
              <a:rPr lang="en-IN" dirty="0">
                <a:solidFill>
                  <a:schemeClr val="accent6">
                    <a:lumMod val="25000"/>
                    <a:lumOff val="75000"/>
                  </a:schemeClr>
                </a:solidFill>
              </a:rPr>
              <a:t>2020</a:t>
            </a:r>
          </a:p>
        </p:txBody>
      </p:sp>
      <p:pic>
        <p:nvPicPr>
          <p:cNvPr id="6" name="Picture 5">
            <a:extLst>
              <a:ext uri="{FF2B5EF4-FFF2-40B4-BE49-F238E27FC236}">
                <a16:creationId xmlns:a16="http://schemas.microsoft.com/office/drawing/2014/main" id="{B8E3142B-1BD2-6A84-A91F-4F12F7A89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02" y="972543"/>
            <a:ext cx="4266098" cy="1952459"/>
          </a:xfrm>
          <a:prstGeom prst="rect">
            <a:avLst/>
          </a:prstGeom>
        </p:spPr>
      </p:pic>
      <p:pic>
        <p:nvPicPr>
          <p:cNvPr id="8" name="Picture 7">
            <a:extLst>
              <a:ext uri="{FF2B5EF4-FFF2-40B4-BE49-F238E27FC236}">
                <a16:creationId xmlns:a16="http://schemas.microsoft.com/office/drawing/2014/main" id="{B0DEC8C7-9075-ABDB-CDDF-0FEFAD476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012566"/>
            <a:ext cx="4118861" cy="1969855"/>
          </a:xfrm>
          <a:prstGeom prst="rect">
            <a:avLst/>
          </a:prstGeom>
        </p:spPr>
      </p:pic>
    </p:spTree>
    <p:extLst>
      <p:ext uri="{BB962C8B-B14F-4D97-AF65-F5344CB8AC3E}">
        <p14:creationId xmlns:p14="http://schemas.microsoft.com/office/powerpoint/2010/main" val="168306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14400" y="1028700"/>
          <a:ext cx="8229600" cy="3324225"/>
          <a:chOff x="914400" y="1028700"/>
          <a:chExt cx="8229600" cy="3324225"/>
        </a:xfrm>
      </p:grpSpPr>
      <p:sp>
        <p:nvSpPr>
          <p:cNvPr id="2" name="TextBox 1"/>
          <p:cNvSpPr txBox="1"/>
          <p:nvPr/>
        </p:nvSpPr>
        <p:spPr>
          <a:xfrm>
            <a:off x="2123728" y="19834"/>
            <a:ext cx="7871660" cy="1138773"/>
          </a:xfrm>
          <a:prstGeom prst="rect">
            <a:avLst/>
          </a:prstGeom>
          <a:noFill/>
        </p:spPr>
        <p:txBody>
          <a:bodyPr vert="horz" wrap="square" lIns="91440" tIns="45720" rIns="91440" bIns="45720" rtlCol="0" anchor="t" anchorCtr="0">
            <a:spAutoFit/>
          </a:bodyPr>
          <a:lstStyle/>
          <a:p>
            <a:pPr fontAlgn="t"/>
            <a:r>
              <a:rPr lang="en-US" sz="4000" b="1" dirty="0">
                <a:solidFill>
                  <a:srgbClr val="FFAB40">
                    <a:alpha val="100000"/>
                  </a:srgbClr>
                </a:solidFill>
                <a:latin typeface="Calibri"/>
              </a:rPr>
              <a:t>Results – Classification</a:t>
            </a:r>
          </a:p>
          <a:p>
            <a:endParaRPr lang="en-US" sz="2800" b="1" dirty="0">
              <a:solidFill>
                <a:srgbClr val="FFAB40">
                  <a:alpha val="100000"/>
                </a:srgbClr>
              </a:solidFill>
              <a:latin typeface="Calibri"/>
              <a:ea typeface="Calibri"/>
              <a:cs typeface="Calibri"/>
            </a:endParaRPr>
          </a:p>
        </p:txBody>
      </p:sp>
      <p:sp>
        <p:nvSpPr>
          <p:cNvPr id="4" name="TextBox 3">
            <a:extLst>
              <a:ext uri="{FF2B5EF4-FFF2-40B4-BE49-F238E27FC236}">
                <a16:creationId xmlns:a16="http://schemas.microsoft.com/office/drawing/2014/main" id="{9E157425-0C90-C8F8-96B4-C4601BD95E5C}"/>
              </a:ext>
            </a:extLst>
          </p:cNvPr>
          <p:cNvSpPr txBox="1"/>
          <p:nvPr/>
        </p:nvSpPr>
        <p:spPr>
          <a:xfrm>
            <a:off x="360947" y="736934"/>
            <a:ext cx="846722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solidFill>
                  <a:schemeClr val="bg2"/>
                </a:solidFill>
                <a:ea typeface="+mn-lt"/>
                <a:cs typeface="+mn-lt"/>
              </a:rPr>
              <a:t>Built-Up Areas (Cyan):</a:t>
            </a:r>
            <a:r>
              <a:rPr lang="en-US" dirty="0">
                <a:solidFill>
                  <a:schemeClr val="bg2"/>
                </a:solidFill>
                <a:ea typeface="+mn-lt"/>
                <a:cs typeface="+mn-lt"/>
              </a:rPr>
              <a:t> Significant expansion from 2015 to 2020 indicating urbanization and infrastructure growth.</a:t>
            </a:r>
          </a:p>
          <a:p>
            <a:endParaRPr lang="en-US" dirty="0">
              <a:solidFill>
                <a:schemeClr val="bg1"/>
              </a:solidFill>
              <a:ea typeface="+mn-lt"/>
              <a:cs typeface="+mn-lt"/>
            </a:endParaRPr>
          </a:p>
          <a:p>
            <a:pPr marL="285750" indent="-285750">
              <a:buFont typeface="Arial"/>
              <a:buChar char="•"/>
            </a:pPr>
            <a:r>
              <a:rPr lang="en-US" b="1" dirty="0">
                <a:solidFill>
                  <a:srgbClr val="92D050"/>
                </a:solidFill>
                <a:ea typeface="+mn-lt"/>
                <a:cs typeface="+mn-lt"/>
              </a:rPr>
              <a:t>Densely Forested Area</a:t>
            </a:r>
            <a:r>
              <a:rPr lang="en-US" dirty="0">
                <a:solidFill>
                  <a:srgbClr val="92D050"/>
                </a:solidFill>
                <a:ea typeface="+mn-lt"/>
                <a:cs typeface="+mn-lt"/>
              </a:rPr>
              <a:t> </a:t>
            </a:r>
            <a:r>
              <a:rPr lang="en-US" b="1" dirty="0">
                <a:solidFill>
                  <a:srgbClr val="92D050"/>
                </a:solidFill>
                <a:ea typeface="+mn-lt"/>
                <a:cs typeface="+mn-lt"/>
              </a:rPr>
              <a:t>(Green):</a:t>
            </a:r>
            <a:r>
              <a:rPr lang="en-US" dirty="0">
                <a:solidFill>
                  <a:srgbClr val="92D050"/>
                </a:solidFill>
                <a:ea typeface="+mn-lt"/>
                <a:cs typeface="+mn-lt"/>
              </a:rPr>
              <a:t> Its decrease is replaced by built-up (cyan) and deforested (yellow) areas, with a noticeable decline in the southern region by 2020.</a:t>
            </a:r>
          </a:p>
          <a:p>
            <a:pPr marL="285750" indent="-285750">
              <a:buFont typeface="Arial"/>
              <a:buChar char="•"/>
            </a:pPr>
            <a:endParaRPr lang="en-US" dirty="0">
              <a:solidFill>
                <a:srgbClr val="92D050"/>
              </a:solidFill>
              <a:ea typeface="+mn-lt"/>
              <a:cs typeface="+mn-lt"/>
            </a:endParaRPr>
          </a:p>
          <a:p>
            <a:pPr marL="285750" indent="-285750">
              <a:buFont typeface="Arial"/>
              <a:buChar char="•"/>
            </a:pPr>
            <a:r>
              <a:rPr lang="en-US" dirty="0">
                <a:solidFill>
                  <a:srgbClr val="FF0000"/>
                </a:solidFill>
                <a:ea typeface="+mn-lt"/>
                <a:cs typeface="+mn-lt"/>
              </a:rPr>
              <a:t>Sparsely Forested Area (Red): It decreases over the two years.</a:t>
            </a:r>
          </a:p>
          <a:p>
            <a:endParaRPr lang="en-US" dirty="0">
              <a:solidFill>
                <a:schemeClr val="bg1"/>
              </a:solidFill>
              <a:ea typeface="+mn-lt"/>
              <a:cs typeface="+mn-lt"/>
            </a:endParaRPr>
          </a:p>
          <a:p>
            <a:pPr marL="285750" indent="-285750">
              <a:buFont typeface="Arial"/>
              <a:buChar char="•"/>
            </a:pPr>
            <a:r>
              <a:rPr lang="en-US" b="1" dirty="0">
                <a:solidFill>
                  <a:srgbClr val="FFFF00"/>
                </a:solidFill>
                <a:ea typeface="+mn-lt"/>
                <a:cs typeface="+mn-lt"/>
              </a:rPr>
              <a:t>Deforested Areas (Yellow):</a:t>
            </a:r>
            <a:r>
              <a:rPr lang="en-US" dirty="0">
                <a:solidFill>
                  <a:srgbClr val="FFFF00"/>
                </a:solidFill>
                <a:ea typeface="+mn-lt"/>
                <a:cs typeface="+mn-lt"/>
              </a:rPr>
              <a:t> Increase near urban expansion zones, likely due to agriculture or development.</a:t>
            </a:r>
          </a:p>
          <a:p>
            <a:endParaRPr lang="en-US" dirty="0">
              <a:solidFill>
                <a:srgbClr val="0070C0"/>
              </a:solidFill>
              <a:ea typeface="+mn-lt"/>
              <a:cs typeface="+mn-lt"/>
            </a:endParaRPr>
          </a:p>
          <a:p>
            <a:pPr marL="285750" indent="-285750">
              <a:buFont typeface="Arial"/>
              <a:buChar char="•"/>
            </a:pPr>
            <a:r>
              <a:rPr lang="en-US" b="1" dirty="0">
                <a:solidFill>
                  <a:schemeClr val="bg1"/>
                </a:solidFill>
                <a:ea typeface="+mn-lt"/>
                <a:cs typeface="+mn-lt"/>
              </a:rPr>
              <a:t>Riverbanks (Dark Blue):</a:t>
            </a:r>
            <a:r>
              <a:rPr lang="en-US" dirty="0">
                <a:solidFill>
                  <a:schemeClr val="bg1"/>
                </a:solidFill>
                <a:ea typeface="+mn-lt"/>
                <a:cs typeface="+mn-lt"/>
              </a:rPr>
              <a:t> Increase in riverbank area, indicating increase in population near these areas.</a:t>
            </a:r>
          </a:p>
          <a:p>
            <a:endParaRPr lang="en-US" dirty="0">
              <a:solidFill>
                <a:schemeClr val="bg1"/>
              </a:solidFill>
              <a:ea typeface="Calibri"/>
              <a:cs typeface="Calibri"/>
            </a:endParaRPr>
          </a:p>
        </p:txBody>
      </p:sp>
    </p:spTree>
  </p:cSld>
  <p:clrMapOvr>
    <a:masterClrMapping/>
  </p:clrMapOvr>
</p:sld>
</file>

<file path=ppt/theme/theme1.xml><?xml version="1.0" encoding="utf-8"?>
<a:theme xmlns:a="http://schemas.openxmlformats.org/drawingml/2006/main" name="Theme91">
  <a:themeElements>
    <a:clrScheme name="Theme91">
      <a:dk1>
        <a:sysClr val="windowText" lastClr="000000"/>
      </a:dk1>
      <a:lt1>
        <a:sysClr val="window" lastClr="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Theme91">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9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1523</TotalTime>
  <Words>662</Words>
  <Application>Microsoft Office PowerPoint</Application>
  <PresentationFormat>On-screen Show (16:9)</PresentationFormat>
  <Paragraphs>65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Theme91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
  <dc:creator>Unknown Creator</dc:creator>
  <cp:keywords/>
  <dc:description/>
  <cp:lastModifiedBy>Aaryan Gupta</cp:lastModifiedBy>
  <cp:revision>232</cp:revision>
  <dcterms:created xsi:type="dcterms:W3CDTF">2024-11-29T07:55:41Z</dcterms:created>
  <dcterms:modified xsi:type="dcterms:W3CDTF">2024-12-10T10:04:16Z</dcterms:modified>
  <cp:category/>
  <cp:contentStatus/>
</cp:coreProperties>
</file>